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0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E8535C4-1B48-4431-BBE1-D8BE045BD91A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5070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7E2FD8A-075F-4169-AD9B-9504F705E489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49081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FDC75E-4B6F-4B94-A79A-83024CE0CF54}" type="slidenum">
              <a:rPr lang="ru-RU"/>
              <a:pPr/>
              <a:t>1</a:t>
            </a:fld>
            <a:endParaRPr lang="ru-RU"/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68438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D70649-5667-4F0A-A47D-0107A73DA3B0}" type="slidenum">
              <a:rPr lang="ru-RU"/>
              <a:pPr/>
              <a:t>2</a:t>
            </a:fld>
            <a:endParaRPr lang="ru-RU"/>
          </a:p>
        </p:txBody>
      </p:sp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26591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/>
          <p:cNvGrpSpPr>
            <a:grpSpLocks/>
          </p:cNvGrpSpPr>
          <p:nvPr/>
        </p:nvGrpSpPr>
        <p:grpSpPr bwMode="auto">
          <a:xfrm>
            <a:off x="319088" y="1752600"/>
            <a:ext cx="8824912" cy="5129213"/>
            <a:chOff x="201" y="1104"/>
            <a:chExt cx="5559" cy="3231"/>
          </a:xfrm>
        </p:grpSpPr>
        <p:sp>
          <p:nvSpPr>
            <p:cNvPr id="6147" name="Freeform 3"/>
            <p:cNvSpPr>
              <a:spLocks/>
            </p:cNvSpPr>
            <p:nvPr/>
          </p:nvSpPr>
          <p:spPr bwMode="ltGray">
            <a:xfrm>
              <a:off x="210" y="1104"/>
              <a:ext cx="5550" cy="3216"/>
            </a:xfrm>
            <a:custGeom>
              <a:avLst/>
              <a:gdLst>
                <a:gd name="T0" fmla="*/ 335 w 5550"/>
                <a:gd name="T1" fmla="*/ 0 h 3216"/>
                <a:gd name="T2" fmla="*/ 333 w 5550"/>
                <a:gd name="T3" fmla="*/ 1290 h 3216"/>
                <a:gd name="T4" fmla="*/ 0 w 5550"/>
                <a:gd name="T5" fmla="*/ 1290 h 3216"/>
                <a:gd name="T6" fmla="*/ 6 w 5550"/>
                <a:gd name="T7" fmla="*/ 3210 h 3216"/>
                <a:gd name="T8" fmla="*/ 5550 w 5550"/>
                <a:gd name="T9" fmla="*/ 3216 h 3216"/>
                <a:gd name="T10" fmla="*/ 5550 w 5550"/>
                <a:gd name="T11" fmla="*/ 0 h 3216"/>
                <a:gd name="T12" fmla="*/ 335 w 5550"/>
                <a:gd name="T13" fmla="*/ 0 h 3216"/>
                <a:gd name="T14" fmla="*/ 335 w 5550"/>
                <a:gd name="T15" fmla="*/ 0 h 3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50" h="3216">
                  <a:moveTo>
                    <a:pt x="335" y="0"/>
                  </a:moveTo>
                  <a:lnTo>
                    <a:pt x="333" y="1290"/>
                  </a:lnTo>
                  <a:lnTo>
                    <a:pt x="0" y="1290"/>
                  </a:lnTo>
                  <a:lnTo>
                    <a:pt x="6" y="3210"/>
                  </a:lnTo>
                  <a:lnTo>
                    <a:pt x="5550" y="3216"/>
                  </a:lnTo>
                  <a:lnTo>
                    <a:pt x="5550" y="0"/>
                  </a:lnTo>
                  <a:lnTo>
                    <a:pt x="335" y="0"/>
                  </a:lnTo>
                  <a:lnTo>
                    <a:pt x="335" y="0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148" name="Freeform 4"/>
            <p:cNvSpPr>
              <a:spLocks/>
            </p:cNvSpPr>
            <p:nvPr/>
          </p:nvSpPr>
          <p:spPr bwMode="ltGray">
            <a:xfrm>
              <a:off x="528" y="2400"/>
              <a:ext cx="5232" cy="1920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2182 h 2182"/>
                <a:gd name="T4" fmla="*/ 4897 w 4897"/>
                <a:gd name="T5" fmla="*/ 2182 h 2182"/>
                <a:gd name="T6" fmla="*/ 4897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149" name="Freeform 5"/>
            <p:cNvSpPr>
              <a:spLocks/>
            </p:cNvSpPr>
            <p:nvPr/>
          </p:nvSpPr>
          <p:spPr bwMode="ltGray">
            <a:xfrm>
              <a:off x="201" y="2377"/>
              <a:ext cx="3455" cy="29"/>
            </a:xfrm>
            <a:custGeom>
              <a:avLst/>
              <a:gdLst>
                <a:gd name="T0" fmla="*/ 0 w 5387"/>
                <a:gd name="T1" fmla="*/ 0 h 149"/>
                <a:gd name="T2" fmla="*/ 0 w 5387"/>
                <a:gd name="T3" fmla="*/ 149 h 149"/>
                <a:gd name="T4" fmla="*/ 5387 w 5387"/>
                <a:gd name="T5" fmla="*/ 149 h 149"/>
                <a:gd name="T6" fmla="*/ 5387 w 5387"/>
                <a:gd name="T7" fmla="*/ 0 h 149"/>
                <a:gd name="T8" fmla="*/ 0 w 5387"/>
                <a:gd name="T9" fmla="*/ 0 h 149"/>
                <a:gd name="T10" fmla="*/ 0 w 5387"/>
                <a:gd name="T11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150" name="Freeform 6"/>
            <p:cNvSpPr>
              <a:spLocks/>
            </p:cNvSpPr>
            <p:nvPr/>
          </p:nvSpPr>
          <p:spPr bwMode="ltGray">
            <a:xfrm>
              <a:off x="528" y="1104"/>
              <a:ext cx="4894" cy="29"/>
            </a:xfrm>
            <a:custGeom>
              <a:avLst/>
              <a:gdLst>
                <a:gd name="T0" fmla="*/ 0 w 5387"/>
                <a:gd name="T1" fmla="*/ 0 h 149"/>
                <a:gd name="T2" fmla="*/ 0 w 5387"/>
                <a:gd name="T3" fmla="*/ 149 h 149"/>
                <a:gd name="T4" fmla="*/ 5387 w 5387"/>
                <a:gd name="T5" fmla="*/ 149 h 149"/>
                <a:gd name="T6" fmla="*/ 5387 w 5387"/>
                <a:gd name="T7" fmla="*/ 0 h 149"/>
                <a:gd name="T8" fmla="*/ 0 w 5387"/>
                <a:gd name="T9" fmla="*/ 0 h 149"/>
                <a:gd name="T10" fmla="*/ 0 w 5387"/>
                <a:gd name="T11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151" name="Freeform 7"/>
            <p:cNvSpPr>
              <a:spLocks/>
            </p:cNvSpPr>
            <p:nvPr/>
          </p:nvSpPr>
          <p:spPr bwMode="ltGray">
            <a:xfrm>
              <a:off x="201" y="2377"/>
              <a:ext cx="30" cy="1958"/>
            </a:xfrm>
            <a:custGeom>
              <a:avLst/>
              <a:gdLst>
                <a:gd name="T0" fmla="*/ 0 w 30"/>
                <a:gd name="T1" fmla="*/ 0 h 1416"/>
                <a:gd name="T2" fmla="*/ 0 w 30"/>
                <a:gd name="T3" fmla="*/ 1416 h 1416"/>
                <a:gd name="T4" fmla="*/ 29 w 30"/>
                <a:gd name="T5" fmla="*/ 1416 h 1416"/>
                <a:gd name="T6" fmla="*/ 30 w 30"/>
                <a:gd name="T7" fmla="*/ 27 h 1416"/>
                <a:gd name="T8" fmla="*/ 0 w 30"/>
                <a:gd name="T9" fmla="*/ 0 h 1416"/>
                <a:gd name="T10" fmla="*/ 0 w 30"/>
                <a:gd name="T11" fmla="*/ 0 h 1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152" name="Freeform 8"/>
            <p:cNvSpPr>
              <a:spLocks/>
            </p:cNvSpPr>
            <p:nvPr/>
          </p:nvSpPr>
          <p:spPr bwMode="ltGray">
            <a:xfrm>
              <a:off x="528" y="1104"/>
              <a:ext cx="29" cy="3225"/>
            </a:xfrm>
            <a:custGeom>
              <a:avLst/>
              <a:gdLst>
                <a:gd name="T0" fmla="*/ 0 w 29"/>
                <a:gd name="T1" fmla="*/ 0 h 2161"/>
                <a:gd name="T2" fmla="*/ 0 w 29"/>
                <a:gd name="T3" fmla="*/ 2161 h 2161"/>
                <a:gd name="T4" fmla="*/ 29 w 29"/>
                <a:gd name="T5" fmla="*/ 2161 h 2161"/>
                <a:gd name="T6" fmla="*/ 27 w 29"/>
                <a:gd name="T7" fmla="*/ 27 h 2161"/>
                <a:gd name="T8" fmla="*/ 0 w 29"/>
                <a:gd name="T9" fmla="*/ 0 h 2161"/>
                <a:gd name="T10" fmla="*/ 0 w 29"/>
                <a:gd name="T11" fmla="*/ 0 h 2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153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990600" y="1905000"/>
            <a:ext cx="7772400" cy="1736725"/>
          </a:xfrm>
        </p:spPr>
        <p:txBody>
          <a:bodyPr anchor="t"/>
          <a:lstStyle>
            <a:lvl1pPr>
              <a:defRPr sz="5400"/>
            </a:lvl1pPr>
          </a:lstStyle>
          <a:p>
            <a:pPr lvl="0"/>
            <a:r>
              <a:rPr lang="ru-RU" noProof="0" smtClean="0"/>
              <a:t>Образец заголовка</a:t>
            </a:r>
          </a:p>
        </p:txBody>
      </p:sp>
      <p:sp>
        <p:nvSpPr>
          <p:cNvPr id="6154" name="Rectangle 1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90600" y="3962400"/>
            <a:ext cx="6781800" cy="17526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ru-RU" noProof="0" smtClean="0"/>
              <a:t>Образец подзаголовка</a:t>
            </a:r>
          </a:p>
        </p:txBody>
      </p:sp>
      <p:sp>
        <p:nvSpPr>
          <p:cNvPr id="6155" name="Rectangle 11"/>
          <p:cNvSpPr>
            <a:spLocks noGrp="1" noChangeArrowheads="1"/>
          </p:cNvSpPr>
          <p:nvPr>
            <p:ph type="dt" sz="quarter" idx="2"/>
          </p:nvPr>
        </p:nvSpPr>
        <p:spPr>
          <a:xfrm>
            <a:off x="990600" y="6245225"/>
            <a:ext cx="1901825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156" name="Rectangle 12"/>
          <p:cNvSpPr>
            <a:spLocks noGrp="1" noChangeArrowheads="1"/>
          </p:cNvSpPr>
          <p:nvPr>
            <p:ph type="ftr" sz="quarter" idx="3"/>
          </p:nvPr>
        </p:nvSpPr>
        <p:spPr>
          <a:xfrm>
            <a:off x="3468688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157" name="Rectangle 13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D5335771-0284-4A84-9B13-ECFA4C0D329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E202BD-C27F-4B00-8F67-32B591BF65F7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9632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48463" y="244475"/>
            <a:ext cx="2097087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44475"/>
            <a:ext cx="6138863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5508E6-6734-4184-B9E6-4B8E6F504114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0404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006F07-9E97-40A2-8149-F74A0759BF3E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4346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1CB31A-2E5F-4A19-B5D0-DDAB0E1DBC58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1478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927475" cy="4191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918075" y="1905000"/>
            <a:ext cx="3927475" cy="4191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DBF8C9-0D9A-4ACF-8E94-ACE4E1748470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8512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C953D9-C720-4D75-8E4A-55F9894E6B92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5121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058A78-D426-448F-9BA0-49E4CAF2C06C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5837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60440D-7E66-442A-8BA6-5DD52325F5C7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8721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98D8F1-41DA-4D5A-ABE3-022B69AB21E0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4280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6B4344-B869-4246-8309-0FED13C6D5DF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636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319088" y="1828800"/>
            <a:ext cx="8824912" cy="5029200"/>
            <a:chOff x="201" y="1152"/>
            <a:chExt cx="5559" cy="3168"/>
          </a:xfrm>
        </p:grpSpPr>
        <p:sp>
          <p:nvSpPr>
            <p:cNvPr id="5123" name="Freeform 3"/>
            <p:cNvSpPr>
              <a:spLocks/>
            </p:cNvSpPr>
            <p:nvPr/>
          </p:nvSpPr>
          <p:spPr bwMode="ltGray">
            <a:xfrm>
              <a:off x="528" y="2909"/>
              <a:ext cx="5232" cy="1411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2182 h 2182"/>
                <a:gd name="T4" fmla="*/ 4897 w 4897"/>
                <a:gd name="T5" fmla="*/ 2182 h 2182"/>
                <a:gd name="T6" fmla="*/ 4897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124" name="Freeform 4"/>
            <p:cNvSpPr>
              <a:spLocks/>
            </p:cNvSpPr>
            <p:nvPr/>
          </p:nvSpPr>
          <p:spPr bwMode="ltGray">
            <a:xfrm>
              <a:off x="210" y="1152"/>
              <a:ext cx="5550" cy="3168"/>
            </a:xfrm>
            <a:custGeom>
              <a:avLst/>
              <a:gdLst>
                <a:gd name="T0" fmla="*/ 330 w 5550"/>
                <a:gd name="T1" fmla="*/ 1764 h 3168"/>
                <a:gd name="T2" fmla="*/ 0 w 5550"/>
                <a:gd name="T3" fmla="*/ 1764 h 3168"/>
                <a:gd name="T4" fmla="*/ 0 w 5550"/>
                <a:gd name="T5" fmla="*/ 3168 h 3168"/>
                <a:gd name="T6" fmla="*/ 5550 w 5550"/>
                <a:gd name="T7" fmla="*/ 3168 h 3168"/>
                <a:gd name="T8" fmla="*/ 5550 w 5550"/>
                <a:gd name="T9" fmla="*/ 0 h 3168"/>
                <a:gd name="T10" fmla="*/ 330 w 5550"/>
                <a:gd name="T11" fmla="*/ 0 h 3168"/>
                <a:gd name="T12" fmla="*/ 330 w 5550"/>
                <a:gd name="T13" fmla="*/ 1764 h 3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550" h="3168">
                  <a:moveTo>
                    <a:pt x="330" y="1764"/>
                  </a:moveTo>
                  <a:lnTo>
                    <a:pt x="0" y="1764"/>
                  </a:lnTo>
                  <a:lnTo>
                    <a:pt x="0" y="3168"/>
                  </a:lnTo>
                  <a:lnTo>
                    <a:pt x="5550" y="3168"/>
                  </a:lnTo>
                  <a:lnTo>
                    <a:pt x="5550" y="0"/>
                  </a:lnTo>
                  <a:lnTo>
                    <a:pt x="330" y="0"/>
                  </a:lnTo>
                  <a:lnTo>
                    <a:pt x="330" y="1764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125" name="Freeform 5"/>
            <p:cNvSpPr>
              <a:spLocks/>
            </p:cNvSpPr>
            <p:nvPr/>
          </p:nvSpPr>
          <p:spPr bwMode="ltGray">
            <a:xfrm>
              <a:off x="528" y="2932"/>
              <a:ext cx="5232" cy="1388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2182 h 2182"/>
                <a:gd name="T4" fmla="*/ 4897 w 4897"/>
                <a:gd name="T5" fmla="*/ 2182 h 2182"/>
                <a:gd name="T6" fmla="*/ 4897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alpha val="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126" name="Freeform 6"/>
            <p:cNvSpPr>
              <a:spLocks/>
            </p:cNvSpPr>
            <p:nvPr/>
          </p:nvSpPr>
          <p:spPr bwMode="ltGray">
            <a:xfrm>
              <a:off x="528" y="1152"/>
              <a:ext cx="4607" cy="29"/>
            </a:xfrm>
            <a:custGeom>
              <a:avLst/>
              <a:gdLst>
                <a:gd name="T0" fmla="*/ 0 w 5387"/>
                <a:gd name="T1" fmla="*/ 0 h 149"/>
                <a:gd name="T2" fmla="*/ 0 w 5387"/>
                <a:gd name="T3" fmla="*/ 149 h 149"/>
                <a:gd name="T4" fmla="*/ 5387 w 5387"/>
                <a:gd name="T5" fmla="*/ 149 h 149"/>
                <a:gd name="T6" fmla="*/ 5387 w 5387"/>
                <a:gd name="T7" fmla="*/ 0 h 149"/>
                <a:gd name="T8" fmla="*/ 0 w 5387"/>
                <a:gd name="T9" fmla="*/ 0 h 149"/>
                <a:gd name="T10" fmla="*/ 0 w 5387"/>
                <a:gd name="T11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127" name="Freeform 7"/>
            <p:cNvSpPr>
              <a:spLocks/>
            </p:cNvSpPr>
            <p:nvPr/>
          </p:nvSpPr>
          <p:spPr bwMode="ltGray">
            <a:xfrm>
              <a:off x="528" y="1152"/>
              <a:ext cx="29" cy="1785"/>
            </a:xfrm>
            <a:custGeom>
              <a:avLst/>
              <a:gdLst>
                <a:gd name="T0" fmla="*/ 0 w 29"/>
                <a:gd name="T1" fmla="*/ 0 h 2161"/>
                <a:gd name="T2" fmla="*/ 0 w 29"/>
                <a:gd name="T3" fmla="*/ 2161 h 2161"/>
                <a:gd name="T4" fmla="*/ 29 w 29"/>
                <a:gd name="T5" fmla="*/ 2161 h 2161"/>
                <a:gd name="T6" fmla="*/ 27 w 29"/>
                <a:gd name="T7" fmla="*/ 27 h 2161"/>
                <a:gd name="T8" fmla="*/ 0 w 29"/>
                <a:gd name="T9" fmla="*/ 0 h 2161"/>
                <a:gd name="T10" fmla="*/ 0 w 29"/>
                <a:gd name="T11" fmla="*/ 0 h 2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128" name="Freeform 8"/>
            <p:cNvSpPr>
              <a:spLocks/>
            </p:cNvSpPr>
            <p:nvPr/>
          </p:nvSpPr>
          <p:spPr bwMode="ltGray">
            <a:xfrm>
              <a:off x="527" y="2904"/>
              <a:ext cx="29" cy="1416"/>
            </a:xfrm>
            <a:custGeom>
              <a:avLst/>
              <a:gdLst>
                <a:gd name="T0" fmla="*/ 0 w 29"/>
                <a:gd name="T1" fmla="*/ 1416 h 1416"/>
                <a:gd name="T2" fmla="*/ 29 w 29"/>
                <a:gd name="T3" fmla="*/ 1416 h 1416"/>
                <a:gd name="T4" fmla="*/ 28 w 29"/>
                <a:gd name="T5" fmla="*/ 24 h 1416"/>
                <a:gd name="T6" fmla="*/ 0 w 29"/>
                <a:gd name="T7" fmla="*/ 0 h 1416"/>
                <a:gd name="T8" fmla="*/ 0 w 29"/>
                <a:gd name="T9" fmla="*/ 1416 h 1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1416">
                  <a:moveTo>
                    <a:pt x="0" y="1416"/>
                  </a:moveTo>
                  <a:lnTo>
                    <a:pt x="29" y="1416"/>
                  </a:lnTo>
                  <a:lnTo>
                    <a:pt x="28" y="24"/>
                  </a:lnTo>
                  <a:lnTo>
                    <a:pt x="0" y="0"/>
                  </a:lnTo>
                  <a:lnTo>
                    <a:pt x="0" y="1416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129" name="Freeform 9"/>
            <p:cNvSpPr>
              <a:spLocks/>
            </p:cNvSpPr>
            <p:nvPr/>
          </p:nvSpPr>
          <p:spPr bwMode="ltGray">
            <a:xfrm>
              <a:off x="201" y="2904"/>
              <a:ext cx="2879" cy="29"/>
            </a:xfrm>
            <a:custGeom>
              <a:avLst/>
              <a:gdLst>
                <a:gd name="T0" fmla="*/ 0 w 5387"/>
                <a:gd name="T1" fmla="*/ 0 h 149"/>
                <a:gd name="T2" fmla="*/ 0 w 5387"/>
                <a:gd name="T3" fmla="*/ 149 h 149"/>
                <a:gd name="T4" fmla="*/ 5387 w 5387"/>
                <a:gd name="T5" fmla="*/ 149 h 149"/>
                <a:gd name="T6" fmla="*/ 5387 w 5387"/>
                <a:gd name="T7" fmla="*/ 0 h 149"/>
                <a:gd name="T8" fmla="*/ 0 w 5387"/>
                <a:gd name="T9" fmla="*/ 0 h 149"/>
                <a:gd name="T10" fmla="*/ 0 w 5387"/>
                <a:gd name="T11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130" name="Freeform 10"/>
            <p:cNvSpPr>
              <a:spLocks/>
            </p:cNvSpPr>
            <p:nvPr/>
          </p:nvSpPr>
          <p:spPr bwMode="ltGray">
            <a:xfrm>
              <a:off x="201" y="2904"/>
              <a:ext cx="30" cy="1416"/>
            </a:xfrm>
            <a:custGeom>
              <a:avLst/>
              <a:gdLst>
                <a:gd name="T0" fmla="*/ 0 w 30"/>
                <a:gd name="T1" fmla="*/ 0 h 1416"/>
                <a:gd name="T2" fmla="*/ 0 w 30"/>
                <a:gd name="T3" fmla="*/ 1416 h 1416"/>
                <a:gd name="T4" fmla="*/ 29 w 30"/>
                <a:gd name="T5" fmla="*/ 1416 h 1416"/>
                <a:gd name="T6" fmla="*/ 30 w 30"/>
                <a:gd name="T7" fmla="*/ 27 h 1416"/>
                <a:gd name="T8" fmla="*/ 0 w 30"/>
                <a:gd name="T9" fmla="*/ 0 h 1416"/>
                <a:gd name="T10" fmla="*/ 0 w 30"/>
                <a:gd name="T11" fmla="*/ 0 h 1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10001"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131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245225"/>
            <a:ext cx="190182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5132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5133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7375" y="6245225"/>
            <a:ext cx="190182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71564CE6-98BC-44C8-BAD8-01697286179C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5134" name="Rectangle 14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44475"/>
            <a:ext cx="8385175" cy="143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5135" name="Rectangle 15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838200" y="1905000"/>
            <a:ext cx="8007350" cy="419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 b="1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anose="020B0A040201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anose="020B0A040201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anose="020B0A040201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anose="020B0A040201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anose="020B0A040201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anose="020B0A040201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anose="020B0A040201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anose="020B0A040201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900113" y="188913"/>
            <a:ext cx="7246937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kk-KZ" b="1"/>
              <a:t>І</a:t>
            </a:r>
            <a:r>
              <a:rPr lang="en-US" b="1"/>
              <a:t>V</a:t>
            </a:r>
            <a:r>
              <a:rPr lang="kk-KZ" b="1"/>
              <a:t>- модуль</a:t>
            </a:r>
            <a:endParaRPr lang="ru-RU"/>
          </a:p>
          <a:p>
            <a:pPr algn="ctr"/>
            <a:r>
              <a:rPr lang="kk-KZ" b="1"/>
              <a:t>Гомогенді және гетерогенді химия-технологиялық процестері</a:t>
            </a: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611188" y="798513"/>
            <a:ext cx="8208962" cy="534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just"/>
            <a:r>
              <a:rPr lang="kk-KZ" sz="1500" b="1">
                <a:latin typeface="Times New Roman" panose="02020603050405020304" pitchFamily="18" charset="0"/>
              </a:rPr>
              <a:t>Лекцияның мақсаты:</a:t>
            </a:r>
            <a:r>
              <a:rPr lang="kk-KZ" sz="1500">
                <a:latin typeface="Times New Roman" panose="02020603050405020304" pitchFamily="18" charset="0"/>
              </a:rPr>
              <a:t> Гомогенді және гетерогенді химико-технологиялық процесс ерекшілігі мен танысу. Гетерогенді катализ, гомогенді катализ, катализдегі жаңа бағыт. Катализаторлардың әсер ету механизімі.</a:t>
            </a:r>
            <a:endParaRPr lang="ru-RU" sz="1500">
              <a:latin typeface="Times New Roman" panose="02020603050405020304" pitchFamily="18" charset="0"/>
            </a:endParaRPr>
          </a:p>
          <a:p>
            <a:pPr algn="just"/>
            <a:r>
              <a:rPr lang="kk-KZ" sz="1500" b="1">
                <a:latin typeface="Times New Roman" panose="02020603050405020304" pitchFamily="18" charset="0"/>
              </a:rPr>
              <a:t>Түйін сөздер: </a:t>
            </a:r>
            <a:r>
              <a:rPr lang="kk-KZ" sz="1500">
                <a:latin typeface="Times New Roman" panose="02020603050405020304" pitchFamily="18" charset="0"/>
              </a:rPr>
              <a:t>Катализаторлардың физикалық күші, біртекті, әртекті, таңдаушы катализаторлар (іріктеуші), автокатализ, индукция периоды, газды фазалы гологенді катализ, катализдік айналдыру (синтездеу), диффузиялық аймақ, ішкі диффузиялық аймақ</a:t>
            </a:r>
            <a:endParaRPr lang="ru-RU" sz="1500">
              <a:latin typeface="Times New Roman" panose="02020603050405020304" pitchFamily="18" charset="0"/>
            </a:endParaRPr>
          </a:p>
          <a:p>
            <a:pPr algn="just"/>
            <a:r>
              <a:rPr lang="kk-KZ" sz="1500" b="1">
                <a:latin typeface="Times New Roman" panose="02020603050405020304" pitchFamily="18" charset="0"/>
              </a:rPr>
              <a:t>Лекция мазмұны:  </a:t>
            </a:r>
            <a:r>
              <a:rPr lang="kk-KZ" sz="1500">
                <a:latin typeface="Times New Roman" panose="02020603050405020304" pitchFamily="18" charset="0"/>
              </a:rPr>
              <a:t>                                            </a:t>
            </a:r>
            <a:endParaRPr lang="ru-RU" sz="1500">
              <a:latin typeface="Times New Roman" panose="02020603050405020304" pitchFamily="18" charset="0"/>
            </a:endParaRPr>
          </a:p>
          <a:p>
            <a:pPr algn="just"/>
            <a:r>
              <a:rPr lang="kk-KZ" sz="1500">
                <a:latin typeface="Times New Roman" panose="02020603050405020304" pitchFamily="18" charset="0"/>
              </a:rPr>
              <a:t>Гетерогенді химико-технологиялық процесс ерекшеліктері. Гетерогенді процесстің диффузиялық аймағы. Гетерогенді каталитикалық емес химико-техникалық процесстер</a:t>
            </a:r>
            <a:endParaRPr lang="ru-RU" sz="1500">
              <a:latin typeface="Times New Roman" panose="02020603050405020304" pitchFamily="18" charset="0"/>
            </a:endParaRPr>
          </a:p>
          <a:p>
            <a:pPr algn="just"/>
            <a:r>
              <a:rPr lang="kk-KZ" sz="1500">
                <a:latin typeface="Times New Roman" panose="02020603050405020304" pitchFamily="18" charset="0"/>
              </a:rPr>
              <a:t>    Гетерогенді система екінші немесе одан да көп фазадан тұрады.</a:t>
            </a:r>
            <a:endParaRPr lang="ru-RU" sz="1500">
              <a:latin typeface="Times New Roman" panose="02020603050405020304" pitchFamily="18" charset="0"/>
            </a:endParaRPr>
          </a:p>
          <a:p>
            <a:pPr algn="just"/>
            <a:r>
              <a:rPr lang="kk-KZ" sz="1500">
                <a:latin typeface="Times New Roman" panose="02020603050405020304" pitchFamily="18" charset="0"/>
              </a:rPr>
              <a:t>    Фаза – көп бөлінеді, әр текті (гетерогенділік) системаның бөлімдерінен жіктелінген жеке бөлім. Қайтымды гетерогенді процесстер жүргенде фаза саны өзгермейтін жағдайда қажетті факторлар саны еркін дәрежесі деп аталады. Ол фаза ережесімен анықталады.</a:t>
            </a:r>
            <a:endParaRPr lang="ru-RU" sz="1500">
              <a:latin typeface="Times New Roman" panose="02020603050405020304" pitchFamily="18" charset="0"/>
            </a:endParaRPr>
          </a:p>
          <a:p>
            <a:pPr algn="just"/>
            <a:r>
              <a:rPr lang="kk-KZ" sz="1500">
                <a:latin typeface="Times New Roman" panose="02020603050405020304" pitchFamily="18" charset="0"/>
              </a:rPr>
              <a:t>    Фаза ережесі бойынша еркіндік дәреже сырттан тепе-теңдікті термодинамикалық системаға әсер ететін факторлар қысым және темперетура болса, компоненттер санына /К/ екі қосындысы фаза саны [Ф] алынған шамаға тең, яғни</a:t>
            </a:r>
            <a:endParaRPr lang="ru-RU" sz="1500">
              <a:latin typeface="Times New Roman" panose="02020603050405020304" pitchFamily="18" charset="0"/>
            </a:endParaRPr>
          </a:p>
          <a:p>
            <a:pPr algn="just"/>
            <a:r>
              <a:rPr lang="kk-KZ" sz="1500">
                <a:latin typeface="Times New Roman" panose="02020603050405020304" pitchFamily="18" charset="0"/>
              </a:rPr>
              <a:t>                П = К + 2 – Ф</a:t>
            </a:r>
            <a:endParaRPr lang="ru-RU" sz="1500">
              <a:latin typeface="Times New Roman" panose="02020603050405020304" pitchFamily="18" charset="0"/>
            </a:endParaRPr>
          </a:p>
          <a:p>
            <a:pPr algn="just"/>
            <a:r>
              <a:rPr lang="kk-KZ" sz="1500">
                <a:latin typeface="Times New Roman" panose="02020603050405020304" pitchFamily="18" charset="0"/>
              </a:rPr>
              <a:t>Мұндағы П – еркін дәреже; К – тәуелсіз компоненттер саны; Ф – фаза саны.</a:t>
            </a:r>
            <a:endParaRPr lang="ru-RU" sz="1500">
              <a:latin typeface="Times New Roman" panose="02020603050405020304" pitchFamily="18" charset="0"/>
            </a:endParaRPr>
          </a:p>
          <a:p>
            <a:pPr algn="just"/>
            <a:r>
              <a:rPr lang="kk-KZ" sz="1500">
                <a:latin typeface="Times New Roman" panose="02020603050405020304" pitchFamily="18" charset="0"/>
              </a:rPr>
              <a:t>Мысалы, CaCO3 = CaO + CO­­2 – Q </a:t>
            </a:r>
            <a:endParaRPr lang="ru-RU" sz="1500">
              <a:latin typeface="Times New Roman" panose="02020603050405020304" pitchFamily="18" charset="0"/>
            </a:endParaRPr>
          </a:p>
          <a:p>
            <a:pPr algn="just"/>
            <a:r>
              <a:rPr lang="kk-KZ" sz="1500">
                <a:latin typeface="Times New Roman" panose="02020603050405020304" pitchFamily="18" charset="0"/>
              </a:rPr>
              <a:t>Ф=3  / екі қатты CaCO3 жәнеСaO,бір газ фазада CO­­2/</a:t>
            </a:r>
            <a:endParaRPr lang="ru-RU" sz="1500">
              <a:latin typeface="Times New Roman" panose="02020603050405020304" pitchFamily="18" charset="0"/>
            </a:endParaRPr>
          </a:p>
          <a:p>
            <a:pPr algn="just"/>
            <a:r>
              <a:rPr lang="kk-KZ" sz="1500">
                <a:latin typeface="Times New Roman" panose="02020603050405020304" pitchFamily="18" charset="0"/>
              </a:rPr>
              <a:t>К=2  / П=2+2-3=1 </a:t>
            </a:r>
            <a:endParaRPr lang="ru-RU" sz="1500">
              <a:latin typeface="Times New Roman" panose="02020603050405020304" pitchFamily="18" charset="0"/>
            </a:endParaRPr>
          </a:p>
          <a:p>
            <a:pPr algn="just"/>
            <a:r>
              <a:rPr lang="kk-KZ" sz="1500">
                <a:latin typeface="Times New Roman" panose="02020603050405020304" pitchFamily="18" charset="0"/>
              </a:rPr>
              <a:t>    Өзгергенде үш фаза бірдей сақталады.</a:t>
            </a:r>
          </a:p>
          <a:p>
            <a:pPr algn="just"/>
            <a:r>
              <a:rPr lang="kk-KZ" sz="1500">
                <a:latin typeface="Times New Roman" panose="02020603050405020304" pitchFamily="18" charset="0"/>
              </a:rPr>
              <a:t>    Мысалы, гетерогенді система екі ара көп газ-сұйық ; газ-қатты дене;</a:t>
            </a:r>
            <a:r>
              <a:rPr lang="ru-RU" sz="1500">
                <a:latin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611188" y="990600"/>
            <a:ext cx="7561262" cy="397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just"/>
            <a:r>
              <a:rPr lang="kk-KZ" sz="1500" b="1">
                <a:latin typeface="Times New Roman" panose="02020603050405020304" pitchFamily="18" charset="0"/>
              </a:rPr>
              <a:t>Тұжырым: </a:t>
            </a:r>
            <a:r>
              <a:rPr lang="kk-KZ" sz="1500">
                <a:latin typeface="Times New Roman" panose="02020603050405020304" pitchFamily="18" charset="0"/>
              </a:rPr>
              <a:t>Лекция барысында гологенді және гетерогенді ХТ процестермен танысады, гетерогенді катализ өндірісте кеңінен қолданылады, гологенді катализ суйық не газды фазада жүреді.</a:t>
            </a:r>
            <a:endParaRPr lang="ru-RU" sz="1500">
              <a:latin typeface="Times New Roman" panose="02020603050405020304" pitchFamily="18" charset="0"/>
            </a:endParaRPr>
          </a:p>
          <a:p>
            <a:pPr algn="just"/>
            <a:r>
              <a:rPr lang="kk-KZ" sz="1500" b="1">
                <a:latin typeface="Times New Roman" panose="02020603050405020304" pitchFamily="18" charset="0"/>
              </a:rPr>
              <a:t> Сұрактар:</a:t>
            </a:r>
            <a:r>
              <a:rPr lang="kk-KZ" sz="1500">
                <a:latin typeface="Times New Roman" panose="02020603050405020304" pitchFamily="18" charset="0"/>
              </a:rPr>
              <a:t>  1. Гомогенді және гетерогендегі процестегі жылжытушы күштің негізгі теңдеуі</a:t>
            </a:r>
            <a:endParaRPr lang="ru-RU" sz="1500">
              <a:latin typeface="Times New Roman" panose="02020603050405020304" pitchFamily="18" charset="0"/>
            </a:endParaRPr>
          </a:p>
          <a:p>
            <a:pPr algn="just"/>
            <a:r>
              <a:rPr lang="kk-KZ" sz="1500">
                <a:latin typeface="Times New Roman" panose="02020603050405020304" pitchFamily="18" charset="0"/>
              </a:rPr>
              <a:t>2. Катализдің мағанасы, түрлері</a:t>
            </a:r>
            <a:endParaRPr lang="ru-RU" sz="1500">
              <a:latin typeface="Times New Roman" panose="02020603050405020304" pitchFamily="18" charset="0"/>
            </a:endParaRPr>
          </a:p>
          <a:p>
            <a:pPr algn="just"/>
            <a:r>
              <a:rPr lang="kk-KZ" sz="1500">
                <a:latin typeface="Times New Roman" panose="02020603050405020304" pitchFamily="18" charset="0"/>
              </a:rPr>
              <a:t>3. Біртекті және әртекті катализаторлар қандай болады</a:t>
            </a:r>
            <a:endParaRPr lang="ru-RU" sz="1500">
              <a:latin typeface="Times New Roman" panose="02020603050405020304" pitchFamily="18" charset="0"/>
            </a:endParaRPr>
          </a:p>
          <a:p>
            <a:pPr algn="just"/>
            <a:r>
              <a:rPr lang="kk-KZ" sz="1500">
                <a:latin typeface="Times New Roman" panose="02020603050405020304" pitchFamily="18" charset="0"/>
              </a:rPr>
              <a:t>4. Катализаторлар қалай әсер етеді</a:t>
            </a:r>
            <a:endParaRPr lang="ru-RU" sz="1500">
              <a:latin typeface="Times New Roman" panose="02020603050405020304" pitchFamily="18" charset="0"/>
            </a:endParaRPr>
          </a:p>
          <a:p>
            <a:pPr algn="just"/>
            <a:r>
              <a:rPr lang="kk-KZ" sz="1500">
                <a:latin typeface="Times New Roman" panose="02020603050405020304" pitchFamily="18" charset="0"/>
              </a:rPr>
              <a:t>5. Әрекеттестің(?) процестердің жалпы жылдамдығы</a:t>
            </a:r>
            <a:endParaRPr lang="ru-RU" sz="1500">
              <a:latin typeface="Times New Roman" panose="02020603050405020304" pitchFamily="18" charset="0"/>
            </a:endParaRPr>
          </a:p>
          <a:p>
            <a:pPr algn="just"/>
            <a:r>
              <a:rPr lang="kk-KZ" sz="1500">
                <a:latin typeface="Times New Roman" panose="02020603050405020304" pitchFamily="18" charset="0"/>
              </a:rPr>
              <a:t>6. Г-С жүйесінде жүретін процестерді үдету тәсілдері</a:t>
            </a:r>
            <a:endParaRPr lang="ru-RU" sz="1500">
              <a:latin typeface="Times New Roman" panose="02020603050405020304" pitchFamily="18" charset="0"/>
            </a:endParaRPr>
          </a:p>
          <a:p>
            <a:pPr algn="just"/>
            <a:r>
              <a:rPr lang="kk-KZ" sz="1500">
                <a:latin typeface="Times New Roman" panose="02020603050405020304" pitchFamily="18" charset="0"/>
              </a:rPr>
              <a:t>7. Қ-С жүйесіндегі процестер және олардың жылдамдығы</a:t>
            </a:r>
            <a:endParaRPr lang="ru-RU" sz="1500">
              <a:latin typeface="Times New Roman" panose="02020603050405020304" pitchFamily="18" charset="0"/>
            </a:endParaRPr>
          </a:p>
          <a:p>
            <a:pPr algn="just"/>
            <a:r>
              <a:rPr lang="kk-KZ" sz="1500" b="1">
                <a:latin typeface="Times New Roman" panose="02020603050405020304" pitchFamily="18" charset="0"/>
              </a:rPr>
              <a:t>Әдебиет: </a:t>
            </a:r>
            <a:endParaRPr lang="ru-RU" sz="1500">
              <a:latin typeface="Times New Roman" panose="02020603050405020304" pitchFamily="18" charset="0"/>
            </a:endParaRPr>
          </a:p>
          <a:p>
            <a:pPr algn="just"/>
            <a:r>
              <a:rPr lang="kk-KZ" sz="1500">
                <a:latin typeface="Times New Roman" panose="02020603050405020304" pitchFamily="18" charset="0"/>
              </a:rPr>
              <a:t>1.Мухленов И.П. Основы химической технологии М. Высшая школа,1991г.</a:t>
            </a:r>
            <a:endParaRPr lang="ru-RU" sz="1500">
              <a:latin typeface="Times New Roman" panose="02020603050405020304" pitchFamily="18" charset="0"/>
            </a:endParaRPr>
          </a:p>
          <a:p>
            <a:pPr algn="just"/>
            <a:r>
              <a:rPr lang="kk-KZ" sz="1500">
                <a:latin typeface="Times New Roman" panose="02020603050405020304" pitchFamily="18" charset="0"/>
              </a:rPr>
              <a:t>2.Лебедев Н.П. Химия и технология основного органического синтеза, М., Химия,1998г.</a:t>
            </a:r>
            <a:endParaRPr lang="ru-RU" sz="1500">
              <a:latin typeface="Times New Roman" panose="02020603050405020304" pitchFamily="18" charset="0"/>
            </a:endParaRPr>
          </a:p>
          <a:p>
            <a:pPr algn="just"/>
            <a:r>
              <a:rPr lang="kk-KZ" sz="1500">
                <a:latin typeface="Times New Roman" panose="02020603050405020304" pitchFamily="18" charset="0"/>
              </a:rPr>
              <a:t>3.Юкельсон И.и. Технология основного органического синтеза,М., Химия,1979г.</a:t>
            </a:r>
            <a:endParaRPr lang="ru-RU" sz="1500">
              <a:latin typeface="Times New Roman" panose="02020603050405020304" pitchFamily="18" charset="0"/>
            </a:endParaRPr>
          </a:p>
          <a:p>
            <a:pPr algn="just"/>
            <a:r>
              <a:rPr lang="kk-KZ" sz="1500">
                <a:latin typeface="Times New Roman" panose="02020603050405020304" pitchFamily="18" charset="0"/>
              </a:rPr>
              <a:t>4.Касаткин А.Г. Основные процессы и аппараты химической технологии Л.,Химия,1973г.</a:t>
            </a:r>
            <a:endParaRPr lang="ru-RU" sz="1500">
              <a:latin typeface="Times New Roman" panose="02020603050405020304" pitchFamily="18" charset="0"/>
            </a:endParaRPr>
          </a:p>
          <a:p>
            <a:pPr algn="just"/>
            <a:r>
              <a:rPr lang="kk-KZ" sz="1500">
                <a:latin typeface="Times New Roman" panose="02020603050405020304" pitchFamily="18" charset="0"/>
              </a:rPr>
              <a:t>5. Москвичев Ю. Теоретические основы химической технологии М.,Академия,2005г.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рава">
  <a:themeElements>
    <a:clrScheme name="Трава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Трава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Трава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рава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Glass Layers</Template>
  <TotalTime>0</TotalTime>
  <Words>392</Words>
  <Application>Microsoft Office PowerPoint</Application>
  <PresentationFormat>Экран (4:3)</PresentationFormat>
  <Paragraphs>32</Paragraphs>
  <Slides>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Arial</vt:lpstr>
      <vt:lpstr>Arial Black</vt:lpstr>
      <vt:lpstr>Times New Roman</vt:lpstr>
      <vt:lpstr>Wingdings</vt:lpstr>
      <vt:lpstr>Трава</vt:lpstr>
      <vt:lpstr>Презентация PowerPoint</vt:lpstr>
      <vt:lpstr>Презентация PowerPoint</vt:lpstr>
    </vt:vector>
  </TitlesOfParts>
  <Company>Tycoon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Умбетова Алмагуль</cp:lastModifiedBy>
  <cp:revision>1</cp:revision>
  <dcterms:created xsi:type="dcterms:W3CDTF">2009-06-22T12:11:45Z</dcterms:created>
  <dcterms:modified xsi:type="dcterms:W3CDTF">2018-07-08T10:37:58Z</dcterms:modified>
</cp:coreProperties>
</file>